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2" r:id="rId4"/>
    <p:sldMasterId id="2147483854" r:id="rId5"/>
    <p:sldMasterId id="2147483879" r:id="rId6"/>
  </p:sldMasterIdLst>
  <p:notesMasterIdLst>
    <p:notesMasterId r:id="rId26"/>
  </p:notesMasterIdLst>
  <p:sldIdLst>
    <p:sldId id="259" r:id="rId7"/>
    <p:sldId id="364" r:id="rId8"/>
    <p:sldId id="365" r:id="rId9"/>
    <p:sldId id="366" r:id="rId10"/>
    <p:sldId id="376" r:id="rId11"/>
    <p:sldId id="40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5" r:id="rId20"/>
    <p:sldId id="409" r:id="rId21"/>
    <p:sldId id="410" r:id="rId22"/>
    <p:sldId id="411" r:id="rId23"/>
    <p:sldId id="317" r:id="rId24"/>
    <p:sldId id="40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9" autoAdjust="0"/>
    <p:restoredTop sz="75385" autoAdjust="0"/>
  </p:normalViewPr>
  <p:slideViewPr>
    <p:cSldViewPr>
      <p:cViewPr varScale="1">
        <p:scale>
          <a:sx n="63" d="100"/>
          <a:sy n="63" d="100"/>
        </p:scale>
        <p:origin x="132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168CB-47EE-405A-9706-25BF18644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43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84CDE-F379-4674-AB28-F9D80D7835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0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B3510-690F-4B62-A394-07780B02AAB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1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3B1DC-A035-4E57-8A87-AE62AF4046B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32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3B1DC-A035-4E57-8A87-AE62AF4046B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6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3B1DC-A035-4E57-8A87-AE62AF4046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5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7D3F2-B85E-4316-B6B9-372F293202E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chemeClr val="accent2"/>
                </a:solidFill>
              </a:rPr>
              <a:t>Copying a String the Hard Way</a:t>
            </a:r>
          </a:p>
          <a:p>
            <a:pPr marL="0" marR="0" indent="0" algn="just" defTabSz="914400" rtl="0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	</a:t>
            </a:r>
            <a:r>
              <a:rPr lang="en-US" dirty="0"/>
              <a:t>It is</a:t>
            </a:r>
            <a:r>
              <a:rPr lang="en-US" baseline="0" dirty="0"/>
              <a:t> not possible to copy one string to another, by assigning first string to second. For example is s1 and s2 are the 2 strings then: s2=s1; is an invalid statement. </a:t>
            </a:r>
            <a:r>
              <a:rPr lang="en-US" sz="1200" dirty="0">
                <a:solidFill>
                  <a:srgbClr val="002060"/>
                </a:solidFill>
              </a:rPr>
              <a:t>The best way to understand the true nature of strings is to deal with them character by character. The following program copies one string to another character by character. </a:t>
            </a:r>
          </a:p>
          <a:p>
            <a:pPr algn="just"/>
            <a:endParaRPr lang="en-US" sz="1200" dirty="0">
              <a:solidFill>
                <a:srgbClr val="002060"/>
              </a:solidFill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</a:rPr>
              <a:t>The copying is done one character at a time, in the  Statement  str2[j] = str1[j];</a:t>
            </a:r>
          </a:p>
          <a:p>
            <a:pPr marL="0" indent="0" algn="just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</a:rPr>
              <a:t>The copied version of the string must be terminated with a null. However, the string length returned by </a:t>
            </a:r>
            <a:r>
              <a:rPr lang="en-US" sz="1200" dirty="0" err="1">
                <a:solidFill>
                  <a:srgbClr val="002060"/>
                </a:solidFill>
              </a:rPr>
              <a:t>strlen</a:t>
            </a:r>
            <a:r>
              <a:rPr lang="en-US" sz="1200" dirty="0">
                <a:solidFill>
                  <a:srgbClr val="002060"/>
                </a:solidFill>
              </a:rPr>
              <a:t>() does not include the null. We could copy one additional character, but it’s safer to insert the null explicitly. We do this with the line str2[j] = ‘\0’; </a:t>
            </a: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srgbClr val="002060"/>
                </a:solidFill>
              </a:rPr>
              <a:t>If you don’t insert this character, you’ll find that the string printed by the program includes all sorts of weird characters following the string you want. The &lt;&lt; just keeps on printing characters, whatever they are, until by chance it encounters a ‘\0’.</a:t>
            </a:r>
          </a:p>
          <a:p>
            <a:pPr algn="just" eaLnBrk="1" hangingPunct="1">
              <a:buFontTx/>
              <a:buNone/>
            </a:pPr>
            <a:r>
              <a:rPr lang="en-US" sz="1100" dirty="0">
                <a:solidFill>
                  <a:srgbClr val="002060"/>
                </a:solidFill>
              </a:rPr>
              <a:t>	</a:t>
            </a:r>
            <a:endParaRPr lang="en-US" sz="1100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1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89858-6509-47D0-AC87-02871DFAA6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DBA66-6467-4487-A63D-5E30DDA5F6A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1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4F37F-9501-4EC0-99DB-C8EDEEC28F2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70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6EC4F-2467-4E48-8A95-4D92C4D307C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14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72AAC7-D70C-4CD8-AB94-9F8C8AD4092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60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129E9-778D-481E-B26A-379A383B185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88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8A7CCA-5270-4649-9596-430B8D84479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8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87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0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95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021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40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5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1178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154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179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173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90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0734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2431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3686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9489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3712-6469-4431-8D23-C33A16A5C11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977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9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8E91-F793-4EF4-88B6-296232A7667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98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B339-03D9-4E42-8323-2C5D988B1161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89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830E-818A-4EEA-B128-4203F4E0E43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0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5766-D546-42C0-A780-BCAFA5656FE0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52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C22-A0C7-424A-8EF5-D53A6B0CB16C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008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0FA6-F39D-4D88-B4FA-26FA943A230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195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B34E-9392-4817-85DE-F4664AC6FEB4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09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53D1-E38F-4E6B-A97C-F940E1E28FF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000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453B-31F8-4028-98CF-6221CC156D63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48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33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88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72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19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5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2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21-11-2023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8">
            <a:extLst>
              <a:ext uri="{FF2B5EF4-FFF2-40B4-BE49-F238E27FC236}">
                <a16:creationId xmlns:a16="http://schemas.microsoft.com/office/drawing/2014/main" id="{9291F30E-05F5-477C-AC49-7AC008CF8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>
            <a:extLst>
              <a:ext uri="{FF2B5EF4-FFF2-40B4-BE49-F238E27FC236}">
                <a16:creationId xmlns:a16="http://schemas.microsoft.com/office/drawing/2014/main" id="{B3DC92C5-0220-434D-B4B8-AC25FFD2F7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0" y="1339850"/>
            <a:ext cx="4089400" cy="2676525"/>
          </a:xfrm>
        </p:spPr>
        <p:txBody>
          <a:bodyPr anchor="t"/>
          <a:lstStyle/>
          <a:p>
            <a:pPr algn="r"/>
            <a:r>
              <a:rPr lang="en-US" altLang="en-US" sz="3600">
                <a:solidFill>
                  <a:schemeClr val="tx1"/>
                </a:solidFill>
              </a:rPr>
              <a:t>PROGRAM OUTCOMES MAPPING WITH CO4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85EBEB6-4A3A-4134-82BD-65A56EE3443C}"/>
              </a:ext>
            </a:extLst>
          </p:cNvPr>
          <p:cNvSpPr>
            <a:spLocks noGrp="1"/>
          </p:cNvSpPr>
          <p:nvPr/>
        </p:nvSpPr>
        <p:spPr>
          <a:xfrm>
            <a:off x="-180528" y="3429000"/>
            <a:ext cx="9144000" cy="2676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75" indent="242888" algn="just">
              <a:lnSpc>
                <a:spcPct val="150000"/>
              </a:lnSpc>
              <a:defRPr/>
            </a:pPr>
            <a:r>
              <a:rPr lang="en-IN" sz="4000" b="1" dirty="0">
                <a:solidFill>
                  <a:srgbClr val="0070C0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[PO.1]. </a:t>
            </a:r>
            <a:r>
              <a:rPr lang="en-US" sz="4000" b="1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Engineering knowledge</a:t>
            </a:r>
            <a:r>
              <a:rPr lang="en-US" sz="4000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: </a:t>
            </a:r>
            <a:r>
              <a:rPr lang="en-US" sz="4000" u="sng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Apply the knowledge of mathematics, science, engineering fundamentals</a:t>
            </a:r>
            <a:r>
              <a:rPr lang="en-US" sz="4000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, and an engineering specialization to the solution of complex engineering problems</a:t>
            </a:r>
          </a:p>
          <a:p>
            <a:pPr marL="190500" indent="323850" algn="l"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[PO.2]. Problem analysis</a:t>
            </a:r>
            <a:r>
              <a:rPr lang="en-US" sz="4000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: </a:t>
            </a:r>
            <a:r>
              <a:rPr lang="en-US" sz="4000" u="sng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Identify, formulate</a:t>
            </a:r>
            <a:r>
              <a:rPr lang="en-US" sz="4000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, research literature, and analyze complex engineering problems reaching substantiated conclusions using first principles of mathematics, natural sciences, and engineering sciences</a:t>
            </a:r>
            <a:endParaRPr lang="en-IN" sz="4000" dirty="0">
              <a:solidFill>
                <a:srgbClr val="0070C0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pPr marL="190500" indent="323850" algn="just"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[PO.3]. Design/development of solutions</a:t>
            </a:r>
            <a:r>
              <a:rPr lang="en-US" sz="4000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: Design solutions for complex engineering problems and </a:t>
            </a:r>
            <a:r>
              <a:rPr lang="en-US" sz="4000" u="sng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design system components or processes </a:t>
            </a:r>
            <a:r>
              <a:rPr lang="en-US" sz="4000" dirty="0">
                <a:solidFill>
                  <a:srgbClr val="0070C0"/>
                </a:solidFill>
                <a:effectLst/>
                <a:latin typeface="Gill Sans MT" panose="020B0502020104020203" pitchFamily="34" charset="0"/>
                <a:ea typeface="Droid Sans Fallback"/>
              </a:rPr>
              <a:t>that meet the specified needs with appropriate consideration for the public health and safety, and the cultural, societal, and environmental considerations</a:t>
            </a:r>
            <a:endParaRPr lang="en-IN" sz="4000" dirty="0">
              <a:solidFill>
                <a:srgbClr val="0070C0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pPr marL="385763" algn="just">
              <a:lnSpc>
                <a:spcPct val="150000"/>
              </a:lnSpc>
              <a:defRPr/>
            </a:pPr>
            <a:r>
              <a:rPr lang="en-US" sz="4000" b="1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[PO.12]. Life-long learning</a:t>
            </a:r>
            <a:r>
              <a:rPr lang="en-US" sz="4000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: Recognize the need for, and have the preparation and ability to engage in independent and </a:t>
            </a:r>
            <a:r>
              <a:rPr lang="en-US" sz="4000" u="sng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life-long learning</a:t>
            </a:r>
            <a:r>
              <a:rPr lang="en-US" sz="4000" dirty="0">
                <a:solidFill>
                  <a:srgbClr val="0070C0"/>
                </a:solidFill>
                <a:latin typeface="Gill Sans MT" panose="020B0502020104020203" pitchFamily="34" charset="0"/>
                <a:ea typeface="Droid Sans Fallback"/>
              </a:rPr>
              <a:t> in the broadest context of technological changes</a:t>
            </a:r>
          </a:p>
          <a:p>
            <a:pPr marL="385763" algn="just">
              <a:lnSpc>
                <a:spcPct val="150000"/>
              </a:lnSpc>
              <a:defRPr/>
            </a:pPr>
            <a:r>
              <a:rPr lang="en-US" sz="4000" b="1" dirty="0">
                <a:solidFill>
                  <a:srgbClr val="0070C0"/>
                </a:solidFill>
                <a:latin typeface="Palatino"/>
                <a:ea typeface="Droid Sans Fallback"/>
              </a:rPr>
              <a:t>[PSO 1].</a:t>
            </a:r>
            <a:r>
              <a:rPr lang="en-US" sz="4000" dirty="0">
                <a:solidFill>
                  <a:srgbClr val="0070C0"/>
                </a:solidFill>
                <a:latin typeface="Palatino"/>
                <a:ea typeface="Droid Sans Fallback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Palatino"/>
                <a:ea typeface="Times New Roman" panose="02020603050405020304" pitchFamily="18" charset="0"/>
                <a:cs typeface="Times New Roman" panose="02020603050405020304" pitchFamily="18" charset="0"/>
              </a:rPr>
              <a:t>Will be able to design, develop and implement efficient software for a given real life problem</a:t>
            </a:r>
            <a:endParaRPr lang="en-IN" sz="4000" dirty="0">
              <a:solidFill>
                <a:srgbClr val="0070C0"/>
              </a:solidFill>
              <a:latin typeface="Calibri" panose="020F0502020204030204" pitchFamily="34" charset="0"/>
              <a:ea typeface="Droid Sans Fallback"/>
            </a:endParaRPr>
          </a:p>
          <a:p>
            <a:pPr algn="r">
              <a:lnSpc>
                <a:spcPct val="90000"/>
              </a:lnSpc>
              <a:defRPr/>
            </a:pPr>
            <a:endParaRPr lang="en-US" sz="1125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Library function: </a:t>
            </a:r>
            <a:r>
              <a:rPr lang="en-US" b="1" kern="0" dirty="0" err="1">
                <a:latin typeface="Tempus Sans ITC" pitchFamily="82" charset="0"/>
              </a:rPr>
              <a:t>strcat</a:t>
            </a:r>
            <a:r>
              <a:rPr lang="en-US" b="1" kern="0" dirty="0">
                <a:latin typeface="Tempus Sans ITC" pitchFamily="82" charset="0"/>
              </a:rPr>
              <a:t>()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F59B-9ACB-49D8-9253-C76866A5B9AB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chemeClr val="tx1"/>
                </a:solidFill>
              </a:rPr>
              <a:t>CSE 1001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10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854439" y="1220400"/>
            <a:ext cx="8171280" cy="539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function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joins two strings together. </a:t>
            </a: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It takes the following form:</a:t>
            </a: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strcat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(string1, string2);</a:t>
            </a: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string1 and string2 are character arrays.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the function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excuted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string2 is </a:t>
            </a: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appended to string1.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It does so by removing the null character at the end</a:t>
            </a:r>
          </a:p>
          <a:p>
            <a:pPr algn="just">
              <a:lnSpc>
                <a:spcPct val="150000"/>
              </a:lnSpc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of string1 and placing string2 from there.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tabLst>
                <a:tab pos="21717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string at string2 remains unchanged.</a:t>
            </a:r>
          </a:p>
          <a:p>
            <a:pPr>
              <a:tabLst>
                <a:tab pos="2171700" algn="l"/>
              </a:tabLst>
            </a:pPr>
            <a:endParaRPr lang="en-US" sz="2200" dirty="0">
              <a:latin typeface="Verdana" pitchFamily="34" charset="0"/>
            </a:endParaRPr>
          </a:p>
          <a:p>
            <a:pPr>
              <a:tabLst>
                <a:tab pos="2171700" algn="l"/>
              </a:tabLst>
            </a:pPr>
            <a:endParaRPr 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089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162801" cy="685800"/>
          </a:xfrm>
        </p:spPr>
        <p:txBody>
          <a:bodyPr>
            <a:normAutofit/>
          </a:bodyPr>
          <a:lstStyle/>
          <a:p>
            <a:r>
              <a:rPr lang="en-US" dirty="0"/>
              <a:t>Concatenation of 2 strings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32A7-5F89-434B-9E28-5242A9EC3CFF}" type="datetime1">
              <a:rPr lang="en-US" smtClean="0">
                <a:solidFill>
                  <a:schemeClr val="tx1"/>
                </a:solidFill>
              </a:rPr>
              <a:t>11/21/2023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chemeClr val="tx1"/>
                </a:solidFill>
              </a:rPr>
              <a:t>CSE 1001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28650" y="914400"/>
            <a:ext cx="73723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string.h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      char s1[40], s2[50];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nEnter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first string“);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gets(s1);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nEnter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second string“);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gets(s2);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(s1, s2);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nConcatenated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string is“);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(“%s”,s1);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return 0;   }</a:t>
            </a:r>
          </a:p>
        </p:txBody>
      </p:sp>
    </p:spTree>
    <p:extLst>
      <p:ext uri="{BB962C8B-B14F-4D97-AF65-F5344CB8AC3E}">
        <p14:creationId xmlns:p14="http://schemas.microsoft.com/office/powerpoint/2010/main" val="17931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1236" y="214412"/>
            <a:ext cx="7848600" cy="990600"/>
          </a:xfrm>
        </p:spPr>
        <p:txBody>
          <a:bodyPr>
            <a:noAutofit/>
          </a:bodyPr>
          <a:lstStyle/>
          <a:p>
            <a:r>
              <a:rPr lang="en-US" sz="2800" dirty="0"/>
              <a:t>Check whether a string is Palindrome or not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6895-ECE2-436A-986B-0248FF71F164}" type="datetime1">
              <a:rPr lang="en-US" smtClean="0">
                <a:solidFill>
                  <a:schemeClr val="tx1"/>
                </a:solidFill>
              </a:rPr>
              <a:t>11/21/2023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chemeClr val="tx1"/>
                </a:solidFill>
              </a:rPr>
              <a:t>CSE 1001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56548" y="1417712"/>
            <a:ext cx="3733800" cy="342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[30];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j, n, flag=1;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nEnter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string:“);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gets(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//find the string length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n=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(str);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454121" y="821025"/>
            <a:ext cx="5181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=0;i&lt;n/2;i++)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if(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]!=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[n-i-1])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{      flag=0;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break;    }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if(flag==1)   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nIts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  Palindrome“);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else    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nNot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 Palindrome“);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4448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3459"/>
            <a:ext cx="7162801" cy="685800"/>
          </a:xfrm>
        </p:spPr>
        <p:txBody>
          <a:bodyPr>
            <a:normAutofit/>
          </a:bodyPr>
          <a:lstStyle/>
          <a:p>
            <a:r>
              <a:rPr lang="en-US" dirty="0"/>
              <a:t>Reversing a string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657A-F155-4C83-906A-14F1B16BA8A7}" type="datetime1">
              <a:rPr lang="en-US" smtClean="0">
                <a:solidFill>
                  <a:schemeClr val="tx1"/>
                </a:solidFill>
              </a:rPr>
              <a:t>11/21/2023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chemeClr val="tx1"/>
                </a:solidFill>
              </a:rPr>
              <a:t>CSE 1001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5576" y="1340768"/>
            <a:ext cx="3810000" cy="419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[70];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temp;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n=0;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nEnter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string:“);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gets(str);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//find the string length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n=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(str);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4592262" y="1412776"/>
            <a:ext cx="4114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=0;i&lt;n/2;i++)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temp=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]=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[n-i-1];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[n-i-1]=temp;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nReversed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string is:“);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puts(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4328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048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427" y="531264"/>
            <a:ext cx="8819455" cy="864096"/>
          </a:xfrm>
        </p:spPr>
        <p:txBody>
          <a:bodyPr>
            <a:noAutofit/>
          </a:bodyPr>
          <a:lstStyle/>
          <a:p>
            <a:r>
              <a:rPr lang="en-US" sz="3000" dirty="0"/>
              <a:t>Change all lower case letters into uppercase in a sentence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7727-6F13-4D56-8F4A-4DE7BAB37A3C}" type="datetime1">
              <a:rPr lang="en-US" smtClean="0">
                <a:solidFill>
                  <a:schemeClr val="tx1"/>
                </a:solidFill>
              </a:rPr>
              <a:t>11/21/2023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chemeClr val="tx1"/>
                </a:solidFill>
              </a:rPr>
              <a:t>CSE 1001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63010" y="1655711"/>
            <a:ext cx="4114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string[30];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i,n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("\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nEnter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string“);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gets(string);</a:t>
            </a:r>
          </a:p>
          <a:p>
            <a:pPr>
              <a:lnSpc>
                <a:spcPct val="1500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=0;string[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]!='\0';i++)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n++;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205042" y="1642026"/>
            <a:ext cx="4648200" cy="470898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n;i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if(string[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]&gt;=97 &amp;&amp; string[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]&lt;=122)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string[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]=string[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]-32;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>
              <a:lnSpc>
                <a:spcPct val="1500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puts(string);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getch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118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Strings Bubble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226469"/>
            <a:ext cx="4182341" cy="3263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/>
              <a:t>char string[30][30],temp[30];</a:t>
            </a:r>
          </a:p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no, </a:t>
            </a:r>
            <a:r>
              <a:rPr lang="en-US" b="1" dirty="0" err="1"/>
              <a:t>i</a:t>
            </a:r>
            <a:r>
              <a:rPr lang="en-US" b="1" dirty="0"/>
              <a:t>, j;</a:t>
            </a:r>
          </a:p>
          <a:p>
            <a:pPr marL="0" indent="0">
              <a:buNone/>
            </a:pPr>
            <a:r>
              <a:rPr lang="en-US" b="1" dirty="0" err="1"/>
              <a:t>cout</a:t>
            </a:r>
            <a:r>
              <a:rPr lang="en-US" b="1" dirty="0"/>
              <a:t>&lt;&lt;"\</a:t>
            </a:r>
            <a:r>
              <a:rPr lang="en-US" b="1" dirty="0" err="1"/>
              <a:t>nEnter</a:t>
            </a:r>
            <a:r>
              <a:rPr lang="en-US" b="1" dirty="0"/>
              <a:t> the no of strings:";</a:t>
            </a:r>
          </a:p>
          <a:p>
            <a:pPr marL="0" indent="0">
              <a:buNone/>
            </a:pPr>
            <a:r>
              <a:rPr lang="en-US" b="1" dirty="0" err="1"/>
              <a:t>cin</a:t>
            </a:r>
            <a:r>
              <a:rPr lang="en-US" b="1" dirty="0"/>
              <a:t>&gt;&gt;no;</a:t>
            </a:r>
          </a:p>
          <a:p>
            <a:pPr marL="0" indent="0">
              <a:buNone/>
            </a:pPr>
            <a:r>
              <a:rPr lang="en-US" b="1" dirty="0" err="1"/>
              <a:t>cout</a:t>
            </a:r>
            <a:r>
              <a:rPr lang="en-US" b="1" dirty="0"/>
              <a:t>&lt;&lt;"\</a:t>
            </a:r>
            <a:r>
              <a:rPr lang="en-US" b="1" dirty="0" err="1"/>
              <a:t>nEnter</a:t>
            </a:r>
            <a:r>
              <a:rPr lang="en-US" b="1" dirty="0"/>
              <a:t> the strings:";</a:t>
            </a:r>
          </a:p>
          <a:p>
            <a:pPr marL="0" indent="0">
              <a:buNone/>
            </a:pPr>
            <a:r>
              <a:rPr lang="en-US" b="1" dirty="0"/>
              <a:t>for(</a:t>
            </a:r>
            <a:r>
              <a:rPr lang="en-US" b="1" dirty="0" err="1"/>
              <a:t>i</a:t>
            </a:r>
            <a:r>
              <a:rPr lang="en-US" b="1" dirty="0"/>
              <a:t>=0;i&lt;no; </a:t>
            </a:r>
            <a:r>
              <a:rPr lang="en-US" b="1" dirty="0" err="1"/>
              <a:t>i</a:t>
            </a:r>
            <a:r>
              <a:rPr lang="en-US" b="1" dirty="0"/>
              <a:t>++)</a:t>
            </a:r>
          </a:p>
          <a:p>
            <a:pPr marL="0" indent="0">
              <a:buNone/>
            </a:pPr>
            <a:r>
              <a:rPr lang="en-US" b="1" dirty="0"/>
              <a:t>    gets(string[</a:t>
            </a:r>
            <a:r>
              <a:rPr lang="en-US" b="1" dirty="0" err="1"/>
              <a:t>i</a:t>
            </a:r>
            <a:r>
              <a:rPr lang="en-US" b="1" dirty="0"/>
              <a:t>]);</a:t>
            </a:r>
          </a:p>
          <a:p>
            <a:endParaRPr lang="en-US" b="1" dirty="0">
              <a:latin typeface="Tempus Sans ITC" pitchFamily="8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0991" y="1868850"/>
            <a:ext cx="33147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50" b="1" dirty="0">
                <a:latin typeface="+mj-lt"/>
              </a:rPr>
              <a:t>for(</a:t>
            </a:r>
            <a:r>
              <a:rPr lang="en-US" sz="1650" b="1" dirty="0" err="1">
                <a:latin typeface="+mj-lt"/>
              </a:rPr>
              <a:t>i</a:t>
            </a:r>
            <a:r>
              <a:rPr lang="en-US" sz="1650" b="1" dirty="0">
                <a:latin typeface="+mj-lt"/>
              </a:rPr>
              <a:t>=0;i&lt;no-1;i++)</a:t>
            </a:r>
          </a:p>
          <a:p>
            <a:r>
              <a:rPr lang="en-US" sz="1650" b="1" dirty="0">
                <a:latin typeface="+mj-lt"/>
              </a:rPr>
              <a:t>  for(j=i+1;j&lt;</a:t>
            </a:r>
            <a:r>
              <a:rPr lang="en-US" sz="1650" b="1" dirty="0" err="1">
                <a:latin typeface="+mj-lt"/>
              </a:rPr>
              <a:t>no;j</a:t>
            </a:r>
            <a:r>
              <a:rPr lang="en-US" sz="1650" b="1" dirty="0">
                <a:latin typeface="+mj-lt"/>
              </a:rPr>
              <a:t>++)</a:t>
            </a:r>
          </a:p>
          <a:p>
            <a:r>
              <a:rPr lang="en-US" sz="1650" b="1" dirty="0">
                <a:latin typeface="+mj-lt"/>
              </a:rPr>
              <a:t>  {</a:t>
            </a:r>
          </a:p>
          <a:p>
            <a:r>
              <a:rPr lang="en-US" sz="1650" b="1" dirty="0">
                <a:latin typeface="+mj-lt"/>
              </a:rPr>
              <a:t>    if(</a:t>
            </a:r>
            <a:r>
              <a:rPr lang="en-US" sz="1650" b="1" dirty="0" err="1">
                <a:latin typeface="+mj-lt"/>
              </a:rPr>
              <a:t>strcmp</a:t>
            </a:r>
            <a:r>
              <a:rPr lang="en-US" sz="1650" b="1" dirty="0">
                <a:latin typeface="+mj-lt"/>
              </a:rPr>
              <a:t>(string[</a:t>
            </a:r>
            <a:r>
              <a:rPr lang="en-US" sz="1650" b="1" dirty="0" err="1">
                <a:latin typeface="+mj-lt"/>
              </a:rPr>
              <a:t>i</a:t>
            </a:r>
            <a:r>
              <a:rPr lang="en-US" sz="1650" b="1" dirty="0">
                <a:latin typeface="+mj-lt"/>
              </a:rPr>
              <a:t>],string[j])&gt;0)</a:t>
            </a:r>
          </a:p>
          <a:p>
            <a:r>
              <a:rPr lang="en-US" sz="1650" b="1" dirty="0">
                <a:latin typeface="+mj-lt"/>
              </a:rPr>
              <a:t>	{</a:t>
            </a:r>
          </a:p>
          <a:p>
            <a:r>
              <a:rPr lang="en-US" sz="1650" b="1" dirty="0">
                <a:latin typeface="+mj-lt"/>
              </a:rPr>
              <a:t> 	</a:t>
            </a:r>
            <a:r>
              <a:rPr lang="en-US" sz="1650" b="1" dirty="0" err="1">
                <a:latin typeface="+mj-lt"/>
              </a:rPr>
              <a:t>strcpy</a:t>
            </a:r>
            <a:r>
              <a:rPr lang="en-US" sz="1650" b="1" dirty="0">
                <a:latin typeface="+mj-lt"/>
              </a:rPr>
              <a:t>(</a:t>
            </a:r>
            <a:r>
              <a:rPr lang="en-US" sz="1650" b="1" dirty="0" err="1">
                <a:latin typeface="+mj-lt"/>
              </a:rPr>
              <a:t>temp,string</a:t>
            </a:r>
            <a:r>
              <a:rPr lang="en-US" sz="1650" b="1" dirty="0">
                <a:latin typeface="+mj-lt"/>
              </a:rPr>
              <a:t>[</a:t>
            </a:r>
            <a:r>
              <a:rPr lang="en-US" sz="1650" b="1" dirty="0" err="1">
                <a:latin typeface="+mj-lt"/>
              </a:rPr>
              <a:t>i</a:t>
            </a:r>
            <a:r>
              <a:rPr lang="en-US" sz="1650" b="1" dirty="0">
                <a:latin typeface="+mj-lt"/>
              </a:rPr>
              <a:t>]);</a:t>
            </a:r>
          </a:p>
          <a:p>
            <a:r>
              <a:rPr lang="en-US" sz="1650" b="1" dirty="0">
                <a:latin typeface="+mj-lt"/>
              </a:rPr>
              <a:t> 	</a:t>
            </a:r>
            <a:r>
              <a:rPr lang="en-US" sz="1650" b="1" dirty="0" err="1">
                <a:latin typeface="+mj-lt"/>
              </a:rPr>
              <a:t>strcpy</a:t>
            </a:r>
            <a:r>
              <a:rPr lang="en-US" sz="1650" b="1" dirty="0">
                <a:latin typeface="+mj-lt"/>
              </a:rPr>
              <a:t>(string[</a:t>
            </a:r>
            <a:r>
              <a:rPr lang="en-US" sz="1650" b="1" dirty="0" err="1">
                <a:latin typeface="+mj-lt"/>
              </a:rPr>
              <a:t>i</a:t>
            </a:r>
            <a:r>
              <a:rPr lang="en-US" sz="1650" b="1" dirty="0">
                <a:latin typeface="+mj-lt"/>
              </a:rPr>
              <a:t>],string[j]);</a:t>
            </a:r>
          </a:p>
          <a:p>
            <a:r>
              <a:rPr lang="en-US" sz="1650" b="1" dirty="0">
                <a:latin typeface="+mj-lt"/>
              </a:rPr>
              <a:t> 	</a:t>
            </a:r>
            <a:r>
              <a:rPr lang="en-US" sz="1650" b="1" dirty="0" err="1">
                <a:latin typeface="+mj-lt"/>
              </a:rPr>
              <a:t>strcpy</a:t>
            </a:r>
            <a:r>
              <a:rPr lang="en-US" sz="1650" b="1" dirty="0">
                <a:latin typeface="+mj-lt"/>
              </a:rPr>
              <a:t>(string[j],temp);</a:t>
            </a:r>
          </a:p>
          <a:p>
            <a:r>
              <a:rPr lang="en-US" sz="1650" b="1" dirty="0">
                <a:latin typeface="+mj-lt"/>
              </a:rPr>
              <a:t>	}</a:t>
            </a:r>
          </a:p>
          <a:p>
            <a:r>
              <a:rPr lang="en-US" sz="1650" b="1" dirty="0">
                <a:latin typeface="+mj-lt"/>
              </a:rPr>
              <a:t>    }</a:t>
            </a:r>
          </a:p>
          <a:p>
            <a:r>
              <a:rPr lang="en-US" sz="1650" b="1" dirty="0">
                <a:latin typeface="+mj-lt"/>
              </a:rPr>
              <a:t> </a:t>
            </a:r>
          </a:p>
          <a:p>
            <a:r>
              <a:rPr lang="en-US" sz="1650" b="1" dirty="0" err="1">
                <a:latin typeface="+mj-lt"/>
              </a:rPr>
              <a:t>cout</a:t>
            </a:r>
            <a:r>
              <a:rPr lang="en-US" sz="1650" b="1" dirty="0">
                <a:latin typeface="+mj-lt"/>
              </a:rPr>
              <a:t>&lt;&lt;"\</a:t>
            </a:r>
            <a:r>
              <a:rPr lang="en-US" sz="1650" b="1" dirty="0" err="1">
                <a:latin typeface="+mj-lt"/>
              </a:rPr>
              <a:t>nThe</a:t>
            </a:r>
            <a:r>
              <a:rPr lang="en-US" sz="1650" b="1" dirty="0">
                <a:latin typeface="+mj-lt"/>
              </a:rPr>
              <a:t> sorted array is:";</a:t>
            </a:r>
          </a:p>
          <a:p>
            <a:r>
              <a:rPr lang="en-US" sz="1650" b="1" dirty="0">
                <a:latin typeface="+mj-lt"/>
              </a:rPr>
              <a:t>for(</a:t>
            </a:r>
            <a:r>
              <a:rPr lang="en-US" sz="1650" b="1" dirty="0" err="1">
                <a:latin typeface="+mj-lt"/>
              </a:rPr>
              <a:t>i</a:t>
            </a:r>
            <a:r>
              <a:rPr lang="en-US" sz="1650" b="1" dirty="0">
                <a:latin typeface="+mj-lt"/>
              </a:rPr>
              <a:t>=0;i&lt;</a:t>
            </a:r>
            <a:r>
              <a:rPr lang="en-US" sz="1650" b="1" dirty="0" err="1">
                <a:latin typeface="+mj-lt"/>
              </a:rPr>
              <a:t>no;i</a:t>
            </a:r>
            <a:r>
              <a:rPr lang="en-US" sz="1650" b="1" dirty="0">
                <a:latin typeface="+mj-lt"/>
              </a:rPr>
              <a:t>++)</a:t>
            </a:r>
          </a:p>
          <a:p>
            <a:r>
              <a:rPr lang="en-US" sz="1650" b="1" dirty="0">
                <a:latin typeface="+mj-lt"/>
              </a:rPr>
              <a:t>    puts(string[i]);</a:t>
            </a:r>
          </a:p>
          <a:p>
            <a:r>
              <a:rPr lang="en-US" sz="1650" b="1" dirty="0">
                <a:latin typeface="+mj-lt"/>
              </a:rPr>
              <a:t>return 0;</a:t>
            </a:r>
          </a:p>
          <a:p>
            <a:r>
              <a:rPr lang="en-US" sz="1650" b="1" dirty="0">
                <a:latin typeface="+mj-lt"/>
              </a:rPr>
              <a:t>}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58203" y="6356351"/>
            <a:ext cx="6581633" cy="365125"/>
          </a:xfrm>
        </p:spPr>
        <p:txBody>
          <a:bodyPr/>
          <a:lstStyle/>
          <a:p>
            <a:r>
              <a:rPr lang="en-US" dirty="0"/>
              <a:t>CSE 1001                                    Department of CSE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65780" cy="365125"/>
          </a:xfrm>
        </p:spPr>
        <p:txBody>
          <a:bodyPr/>
          <a:lstStyle/>
          <a:p>
            <a:fld id="{5D7FD467-92B6-4BA5-8E7C-DE96AF37BCD7}" type="datetime1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15350" y="6356351"/>
            <a:ext cx="359106" cy="365125"/>
          </a:xfrm>
        </p:spPr>
        <p:txBody>
          <a:bodyPr/>
          <a:lstStyle/>
          <a:p>
            <a:fld id="{EB572375-96E0-4DBB-B3D7-B1489209CDB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Finding Substring in Main String</a:t>
            </a:r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819400" y="1752600"/>
            <a:ext cx="3467100" cy="830263"/>
          </a:xfrm>
          <a:prstGeom prst="rect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Main string: </a:t>
            </a:r>
            <a:r>
              <a:rPr lang="en-US" b="1" dirty="0">
                <a:solidFill>
                  <a:srgbClr val="800000"/>
                </a:solidFill>
                <a:latin typeface="Tempus Sans ITC" pitchFamily="82" charset="0"/>
              </a:rPr>
              <a:t>cc </a:t>
            </a:r>
            <a:r>
              <a:rPr lang="en-US" b="1" dirty="0" err="1">
                <a:solidFill>
                  <a:srgbClr val="800000"/>
                </a:solidFill>
                <a:latin typeface="Tempus Sans ITC" pitchFamily="82" charset="0"/>
              </a:rPr>
              <a:t>aa</a:t>
            </a:r>
            <a:r>
              <a:rPr lang="en-US" b="1" dirty="0">
                <a:solidFill>
                  <a:srgbClr val="800000"/>
                </a:solidFill>
                <a:latin typeface="Tempus Sans ITC" pitchFamily="82" charset="0"/>
              </a:rPr>
              <a:t> bb </a:t>
            </a:r>
          </a:p>
          <a:p>
            <a:r>
              <a:rPr lang="en-US" dirty="0">
                <a:solidFill>
                  <a:srgbClr val="002060"/>
                </a:solidFill>
                <a:latin typeface="+mj-lt"/>
              </a:rPr>
              <a:t>Sub-String : </a:t>
            </a:r>
            <a:r>
              <a:rPr lang="en-US" b="1" dirty="0" err="1">
                <a:solidFill>
                  <a:srgbClr val="800000"/>
                </a:solidFill>
                <a:latin typeface="Tempus Sans ITC" pitchFamily="82" charset="0"/>
              </a:rPr>
              <a:t>aa</a:t>
            </a:r>
            <a:endParaRPr lang="en-US" b="1" dirty="0">
              <a:solidFill>
                <a:srgbClr val="800000"/>
              </a:solidFill>
              <a:latin typeface="Tempus Sans ITC" pitchFamily="82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981200" y="4114800"/>
            <a:ext cx="5181600" cy="1015663"/>
          </a:xfrm>
          <a:prstGeom prst="rect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+mj-lt"/>
              </a:rPr>
              <a:t>Enter main string:- </a:t>
            </a:r>
            <a:r>
              <a:rPr lang="en-US" sz="2000" b="1" dirty="0">
                <a:solidFill>
                  <a:srgbClr val="800000"/>
                </a:solidFill>
                <a:latin typeface="Tempus Sans ITC" pitchFamily="82" charset="0"/>
              </a:rPr>
              <a:t>cc </a:t>
            </a:r>
            <a:r>
              <a:rPr lang="en-US" sz="2000" b="1" dirty="0" err="1">
                <a:solidFill>
                  <a:srgbClr val="800000"/>
                </a:solidFill>
                <a:latin typeface="Tempus Sans ITC" pitchFamily="82" charset="0"/>
              </a:rPr>
              <a:t>aa</a:t>
            </a:r>
            <a:r>
              <a:rPr lang="en-US" sz="2000" b="1" dirty="0">
                <a:solidFill>
                  <a:srgbClr val="800000"/>
                </a:solidFill>
                <a:latin typeface="Tempus Sans ITC" pitchFamily="82" charset="0"/>
              </a:rPr>
              <a:t> bb </a:t>
            </a:r>
          </a:p>
          <a:p>
            <a:r>
              <a:rPr lang="en-US" sz="2000" dirty="0">
                <a:solidFill>
                  <a:srgbClr val="002060"/>
                </a:solidFill>
                <a:latin typeface="+mj-lt"/>
              </a:rPr>
              <a:t>Enter sub-string : </a:t>
            </a:r>
            <a:r>
              <a:rPr lang="en-US" sz="2000" b="1" dirty="0" err="1">
                <a:solidFill>
                  <a:srgbClr val="800000"/>
                </a:solidFill>
                <a:latin typeface="Tempus Sans ITC" pitchFamily="82" charset="0"/>
              </a:rPr>
              <a:t>aa</a:t>
            </a:r>
            <a:endParaRPr lang="en-US" sz="2000" b="1" dirty="0">
              <a:solidFill>
                <a:srgbClr val="800000"/>
              </a:solidFill>
              <a:latin typeface="Tempus Sans ITC" pitchFamily="82" charset="0"/>
            </a:endParaRPr>
          </a:p>
          <a:p>
            <a:r>
              <a:rPr lang="en-US" sz="2000" b="1" dirty="0">
                <a:solidFill>
                  <a:srgbClr val="800000"/>
                </a:solidFill>
                <a:latin typeface="Tempus Sans ITC" pitchFamily="82" charset="0"/>
              </a:rPr>
              <a:t>Substring  </a:t>
            </a:r>
            <a:r>
              <a:rPr lang="en-US" sz="2000" b="1" dirty="0" err="1">
                <a:solidFill>
                  <a:srgbClr val="0000CC"/>
                </a:solidFill>
                <a:latin typeface="Tempus Sans ITC" pitchFamily="82" charset="0"/>
              </a:rPr>
              <a:t>aa</a:t>
            </a:r>
            <a:r>
              <a:rPr lang="en-US" sz="2000" b="1" dirty="0">
                <a:solidFill>
                  <a:srgbClr val="800000"/>
                </a:solidFill>
                <a:latin typeface="Tempus Sans ITC" pitchFamily="82" charset="0"/>
              </a:rPr>
              <a:t> is  found at positions </a:t>
            </a:r>
            <a:r>
              <a:rPr lang="en-US" sz="2000" b="1" dirty="0">
                <a:solidFill>
                  <a:srgbClr val="0000CC"/>
                </a:solidFill>
                <a:latin typeface="Tempus Sans ITC" pitchFamily="82" charset="0"/>
              </a:rPr>
              <a:t>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16</a:t>
            </a:fld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Finding Substring in Main String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17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990600"/>
            <a:ext cx="7391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+mn-lt"/>
              </a:rPr>
              <a:t>int</a:t>
            </a:r>
            <a:r>
              <a:rPr lang="en-US" sz="2000" b="1" dirty="0">
                <a:latin typeface="+mn-lt"/>
              </a:rPr>
              <a:t> main()</a:t>
            </a:r>
          </a:p>
          <a:p>
            <a:r>
              <a:rPr lang="en-US" sz="2000" b="1" dirty="0">
                <a:latin typeface="+mn-lt"/>
              </a:rPr>
              <a:t> {</a:t>
            </a:r>
          </a:p>
          <a:p>
            <a:r>
              <a:rPr lang="en-US" sz="2000" b="1" dirty="0">
                <a:latin typeface="+mn-lt"/>
              </a:rPr>
              <a:t>   char str1[80],str2[80];</a:t>
            </a:r>
          </a:p>
          <a:p>
            <a:r>
              <a:rPr lang="en-US" sz="2000" b="1" dirty="0">
                <a:latin typeface="+mn-lt"/>
              </a:rPr>
              <a:t>   </a:t>
            </a:r>
            <a:r>
              <a:rPr lang="en-US" sz="2000" b="1" dirty="0" err="1">
                <a:latin typeface="+mn-lt"/>
              </a:rPr>
              <a:t>int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i,j,len</a:t>
            </a:r>
            <a:r>
              <a:rPr lang="en-US" sz="2000" b="1" dirty="0">
                <a:latin typeface="+mn-lt"/>
              </a:rPr>
              <a:t>=0;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   </a:t>
            </a:r>
            <a:r>
              <a:rPr lang="en-US" sz="2000" b="1" dirty="0" err="1">
                <a:latin typeface="+mn-lt"/>
              </a:rPr>
              <a:t>cout</a:t>
            </a:r>
            <a:r>
              <a:rPr lang="en-US" sz="2000" b="1" dirty="0">
                <a:latin typeface="+mn-lt"/>
              </a:rPr>
              <a:t>&lt;&lt;"Enter the main string :\n";</a:t>
            </a:r>
          </a:p>
          <a:p>
            <a:r>
              <a:rPr lang="en-US" sz="2000" b="1" dirty="0">
                <a:latin typeface="+mn-lt"/>
              </a:rPr>
              <a:t>  gets(str1);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  </a:t>
            </a:r>
            <a:r>
              <a:rPr lang="en-US" sz="2000" b="1" dirty="0" err="1">
                <a:latin typeface="+mn-lt"/>
              </a:rPr>
              <a:t>cout</a:t>
            </a:r>
            <a:r>
              <a:rPr lang="en-US" sz="2000" b="1" dirty="0">
                <a:latin typeface="+mn-lt"/>
              </a:rPr>
              <a:t>&lt;&lt;"Enter sub string :\n";</a:t>
            </a:r>
          </a:p>
          <a:p>
            <a:r>
              <a:rPr lang="en-US" sz="2000" b="1" dirty="0">
                <a:latin typeface="+mn-lt"/>
              </a:rPr>
              <a:t>   gets(str2);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solidFill>
                  <a:srgbClr val="800000"/>
                </a:solidFill>
                <a:latin typeface="+mn-lt"/>
              </a:rPr>
              <a:t>    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//finding length of substring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    for(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=0;str2[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]!='\0'; 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++)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              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len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++;</a:t>
            </a:r>
          </a:p>
          <a:p>
            <a:r>
              <a:rPr lang="en-US" sz="2000" dirty="0">
                <a:latin typeface="+mn-lt"/>
              </a:rPr>
              <a:t>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Finding Substring in Main String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18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990600"/>
            <a:ext cx="7391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   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for(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=0,j=0;    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str1[</a:t>
            </a:r>
            <a:r>
              <a:rPr lang="en-US" sz="2000" b="1" dirty="0" err="1">
                <a:solidFill>
                  <a:srgbClr val="800000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]!='\0‘ &amp;&amp;  str2[j]!='\0'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;        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++)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	if(str1[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i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]==str2[j])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		j++;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	else</a:t>
            </a: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		j=0;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b="1" dirty="0">
                <a:solidFill>
                  <a:srgbClr val="0000CC"/>
                </a:solidFill>
                <a:latin typeface="+mn-lt"/>
              </a:rPr>
              <a:t>if(j==</a:t>
            </a:r>
            <a:r>
              <a:rPr lang="en-US" sz="2000" b="1" dirty="0" err="1">
                <a:solidFill>
                  <a:srgbClr val="0000CC"/>
                </a:solidFill>
                <a:latin typeface="+mn-lt"/>
              </a:rPr>
              <a:t>len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)</a:t>
            </a:r>
          </a:p>
          <a:p>
            <a:r>
              <a:rPr lang="en-US" sz="2000" dirty="0">
                <a:latin typeface="+mn-lt"/>
              </a:rPr>
              <a:t>	</a:t>
            </a:r>
            <a:r>
              <a:rPr lang="en-US" sz="2000" b="1" dirty="0" err="1">
                <a:latin typeface="+mn-lt"/>
              </a:rPr>
              <a:t>cout</a:t>
            </a:r>
            <a:r>
              <a:rPr lang="en-US" sz="2000" b="1" dirty="0">
                <a:latin typeface="+mn-lt"/>
              </a:rPr>
              <a:t>&lt;&lt;"Substring\t"&lt;&lt;str2&lt;&lt; "\</a:t>
            </a:r>
            <a:r>
              <a:rPr lang="en-US" sz="2000" b="1" dirty="0" err="1">
                <a:latin typeface="+mn-lt"/>
              </a:rPr>
              <a:t>tfound</a:t>
            </a:r>
            <a:r>
              <a:rPr lang="en-US" sz="2000" b="1" dirty="0">
                <a:latin typeface="+mn-lt"/>
              </a:rPr>
              <a:t> at position "&lt;&lt;i-j+1;</a:t>
            </a:r>
          </a:p>
          <a:p>
            <a:r>
              <a:rPr lang="en-US" sz="2000" b="1" dirty="0">
                <a:latin typeface="+mn-lt"/>
              </a:rPr>
              <a:t>else</a:t>
            </a:r>
          </a:p>
          <a:p>
            <a:r>
              <a:rPr lang="en-US" sz="2000" b="1" dirty="0">
                <a:latin typeface="+mn-lt"/>
              </a:rPr>
              <a:t>	</a:t>
            </a:r>
            <a:r>
              <a:rPr lang="en-US" sz="2000" b="1" dirty="0" err="1">
                <a:latin typeface="+mn-lt"/>
              </a:rPr>
              <a:t>cout</a:t>
            </a:r>
            <a:r>
              <a:rPr lang="en-US" sz="2000" b="1" dirty="0">
                <a:latin typeface="+mn-lt"/>
              </a:rPr>
              <a:t>&lt;&lt;"Substring not found";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Tutorials on Simple Operations on String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Write a simple C program to retrieve first word from a sentence.</a:t>
            </a:r>
          </a:p>
          <a:p>
            <a:pPr>
              <a:lnSpc>
                <a:spcPct val="150000"/>
              </a:lnSpc>
            </a:pPr>
            <a:r>
              <a:rPr lang="en-US" dirty="0"/>
              <a:t>Write a C program to remove blank space from the string</a:t>
            </a:r>
          </a:p>
          <a:p>
            <a:pPr>
              <a:lnSpc>
                <a:spcPct val="150000"/>
              </a:lnSpc>
            </a:pPr>
            <a:r>
              <a:rPr lang="en-US" dirty="0"/>
              <a:t>Write a C program to count the number of vowels and consonants in a given string.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>
                <a:solidFill>
                  <a:schemeClr val="tx1"/>
                </a:solidFill>
              </a:rPr>
              <a:pPr/>
              <a:t>11/21/2023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CSE 1001                                    Department of CSE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81000"/>
            <a:ext cx="8596064" cy="1007192"/>
          </a:xfrm>
        </p:spPr>
        <p:txBody>
          <a:bodyPr>
            <a:noAutofit/>
          </a:bodyPr>
          <a:lstStyle/>
          <a:p>
            <a:pPr algn="just"/>
            <a:r>
              <a:rPr lang="en-US" kern="0" dirty="0"/>
              <a:t>Library functions: String Handling functions (built-in)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17747"/>
            <a:ext cx="8229600" cy="4724400"/>
          </a:xfrm>
        </p:spPr>
        <p:txBody>
          <a:bodyPr/>
          <a:lstStyle/>
          <a:p>
            <a:pPr algn="just">
              <a:spcBef>
                <a:spcPct val="0"/>
              </a:spcBef>
              <a:defRPr/>
            </a:pPr>
            <a:r>
              <a:rPr lang="en-US" sz="2400" dirty="0"/>
              <a:t>Used to manipulate a given string.</a:t>
            </a:r>
          </a:p>
          <a:p>
            <a:pPr algn="just">
              <a:spcBef>
                <a:spcPct val="0"/>
              </a:spcBef>
              <a:defRPr/>
            </a:pPr>
            <a:r>
              <a:rPr lang="en-US" sz="2400" dirty="0"/>
              <a:t>These functions are part of </a:t>
            </a: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string.h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header file.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en-US" sz="1050" dirty="0"/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strlen</a:t>
            </a:r>
            <a:r>
              <a:rPr lang="en-US" sz="2800" b="1" dirty="0">
                <a:solidFill>
                  <a:srgbClr val="FF0000"/>
                </a:solidFill>
                <a:latin typeface="Tempus Sans ITC" pitchFamily="82" charset="0"/>
              </a:rPr>
              <a:t> ()</a:t>
            </a:r>
          </a:p>
          <a:p>
            <a:pPr lvl="2" algn="just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  <a:latin typeface="Tempus Sans ITC" pitchFamily="82" charset="0"/>
              </a:rPr>
              <a:t> gives the length of the string. E.g.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strlen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(string)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strcpy</a:t>
            </a:r>
            <a:r>
              <a:rPr lang="en-US" sz="2800" b="1" dirty="0">
                <a:solidFill>
                  <a:srgbClr val="FF0000"/>
                </a:solidFill>
                <a:latin typeface="Tempus Sans ITC" pitchFamily="82" charset="0"/>
              </a:rPr>
              <a:t> ()</a:t>
            </a:r>
          </a:p>
          <a:p>
            <a:pPr lvl="2" algn="just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  <a:latin typeface="Tempus Sans ITC" pitchFamily="82" charset="0"/>
              </a:rPr>
              <a:t> copies one string to other. E.g.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strcpy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(Dstr1, Sstr2)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strcmp</a:t>
            </a:r>
            <a:r>
              <a:rPr lang="en-US" sz="2800" b="1" dirty="0">
                <a:solidFill>
                  <a:srgbClr val="FF0000"/>
                </a:solidFill>
                <a:latin typeface="Tempus Sans ITC" pitchFamily="82" charset="0"/>
              </a:rPr>
              <a:t> ()</a:t>
            </a:r>
          </a:p>
          <a:p>
            <a:pPr lvl="2" algn="just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  <a:latin typeface="Tempus Sans ITC" pitchFamily="82" charset="0"/>
              </a:rPr>
              <a:t> compares the two strings. E.g.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strcmp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(str1, str2)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strcat</a:t>
            </a:r>
            <a:r>
              <a:rPr lang="en-US" sz="2800" b="1" dirty="0">
                <a:solidFill>
                  <a:srgbClr val="FF0000"/>
                </a:solidFill>
                <a:latin typeface="Tempus Sans ITC" pitchFamily="82" charset="0"/>
              </a:rPr>
              <a:t> ()</a:t>
            </a:r>
          </a:p>
          <a:p>
            <a:pPr lvl="2" algn="just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sz="2000" b="1" dirty="0" err="1">
                <a:solidFill>
                  <a:srgbClr val="FF0000"/>
                </a:solidFill>
                <a:latin typeface="Tempus Sans ITC" pitchFamily="82" charset="0"/>
              </a:rPr>
              <a:t>Concatinate</a:t>
            </a:r>
            <a:r>
              <a:rPr lang="en-US" sz="2000" b="1" dirty="0">
                <a:solidFill>
                  <a:srgbClr val="FF0000"/>
                </a:solidFill>
                <a:latin typeface="Tempus Sans ITC" pitchFamily="82" charset="0"/>
              </a:rPr>
              <a:t> the two strings. E.g.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strcat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(str1, str2)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374-83D5-42A8-A4C0-E2B93346B944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4419600" cy="365125"/>
          </a:xfrm>
        </p:spPr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2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5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Library function: </a:t>
            </a:r>
            <a:r>
              <a:rPr lang="en-US" b="1" kern="0" dirty="0" err="1">
                <a:latin typeface="Tempus Sans ITC" pitchFamily="82" charset="0"/>
              </a:rPr>
              <a:t>strlen</a:t>
            </a:r>
            <a:r>
              <a:rPr lang="en-US" b="1" kern="0" dirty="0">
                <a:latin typeface="Tempus Sans ITC" pitchFamily="82" charset="0"/>
              </a:rPr>
              <a:t>()</a:t>
            </a:r>
            <a:endParaRPr lang="en-US" b="1" dirty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066800"/>
            <a:ext cx="8058150" cy="50593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String length can be obtained by using the following function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400" dirty="0"/>
              <a:t>	                  </a:t>
            </a:r>
            <a:r>
              <a:rPr lang="en-US" b="1" dirty="0">
                <a:latin typeface="Tempus Sans ITC" pitchFamily="82" charset="0"/>
              </a:rPr>
              <a:t>n=</a:t>
            </a:r>
            <a:r>
              <a:rPr lang="en-US" b="1" dirty="0" err="1">
                <a:latin typeface="Tempus Sans ITC" pitchFamily="82" charset="0"/>
              </a:rPr>
              <a:t>strlen</a:t>
            </a:r>
            <a:r>
              <a:rPr lang="en-US" b="1" dirty="0">
                <a:latin typeface="Tempus Sans ITC" pitchFamily="82" charset="0"/>
              </a:rPr>
              <a:t>(string);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This function counts and returns the number of characters in a string, where n is an integer variable which receives the value of the length of the string. 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argument may be a string constant.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Eg</a:t>
            </a:r>
            <a:r>
              <a:rPr lang="en-US" sz="2400" dirty="0"/>
              <a:t>: printf(“%d”,</a:t>
            </a:r>
            <a:r>
              <a:rPr lang="en-US" sz="2400" dirty="0" err="1"/>
              <a:t>strlen</a:t>
            </a:r>
            <a:r>
              <a:rPr lang="en-US" sz="2400" dirty="0"/>
              <a:t>(“</a:t>
            </a:r>
            <a:r>
              <a:rPr lang="en-US" sz="2400" dirty="0" err="1"/>
              <a:t>Manipal</a:t>
            </a:r>
            <a:r>
              <a:rPr lang="en-US" sz="2400" dirty="0"/>
              <a:t>”));   prints  out 7.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5017-25D5-4D4F-A040-46F116326852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60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58" y="404664"/>
            <a:ext cx="7924801" cy="685800"/>
          </a:xfrm>
        </p:spPr>
        <p:txBody>
          <a:bodyPr>
            <a:normAutofit/>
          </a:bodyPr>
          <a:lstStyle/>
          <a:p>
            <a:r>
              <a:rPr lang="en-US" dirty="0"/>
              <a:t>Copies a string using a for loop 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696036" y="1296988"/>
            <a:ext cx="7543800" cy="50593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#include &lt;</a:t>
            </a:r>
            <a:r>
              <a:rPr lang="en-US" sz="2400" b="1" dirty="0" err="1">
                <a:latin typeface="Tempus Sans ITC" pitchFamily="82" charset="0"/>
              </a:rPr>
              <a:t>stdio.h</a:t>
            </a:r>
            <a:r>
              <a:rPr lang="en-US" sz="2400" b="1" dirty="0">
                <a:latin typeface="Tempus Sans ITC" pitchFamily="82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#include&lt;</a:t>
            </a:r>
            <a:r>
              <a:rPr lang="en-US" sz="2400" b="1" dirty="0" err="1">
                <a:latin typeface="Tempus Sans ITC" pitchFamily="82" charset="0"/>
              </a:rPr>
              <a:t>string.h</a:t>
            </a:r>
            <a:r>
              <a:rPr lang="en-US" sz="2400" b="1" dirty="0">
                <a:latin typeface="Tempus Sans ITC" pitchFamily="82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int main()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	</a:t>
            </a:r>
            <a:r>
              <a:rPr lang="en-US" sz="2400" b="1" dirty="0"/>
              <a:t>char str1[ ] = “Manipal Institute of Technology”;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	char str2[80]; 		//empty string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int n=</a:t>
            </a:r>
            <a:r>
              <a:rPr lang="en-US" sz="2400" b="1" dirty="0" err="1"/>
              <a:t>strlen</a:t>
            </a:r>
            <a:r>
              <a:rPr lang="en-US" sz="2400" b="1" dirty="0"/>
              <a:t>(str1);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	for(int j=0 ; j&lt;n; j++) 	//</a:t>
            </a:r>
            <a:r>
              <a:rPr lang="en-US" sz="2000" b="1" dirty="0"/>
              <a:t>copy </a:t>
            </a:r>
            <a:r>
              <a:rPr lang="en-US" sz="2000" b="1" dirty="0" err="1"/>
              <a:t>strlen</a:t>
            </a:r>
            <a:r>
              <a:rPr lang="en-US" sz="2000" b="1" dirty="0"/>
              <a:t> characters</a:t>
            </a:r>
            <a:r>
              <a:rPr lang="en-US" sz="2400" b="1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	       {str2[j] = str1[j]; 	}	// from str1 to str2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	str2[j] = ‘\0’; 			//insert NULL at end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printf</a:t>
            </a:r>
            <a:r>
              <a:rPr lang="en-US" sz="2400" b="1" dirty="0"/>
              <a:t>(“%s”,str2);		//display str2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   return 0;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Tempus Sans ITC" pitchFamily="82" charset="0"/>
              </a:rPr>
              <a:t>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108D-D937-4C5E-8BB6-BF61991792A4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4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1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a character from a string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#include &lt;</a:t>
            </a:r>
            <a:r>
              <a:rPr lang="en-US" sz="2000" b="1" dirty="0" err="1"/>
              <a:t>stdio.h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/>
              <a:t>#include&lt;</a:t>
            </a:r>
            <a:r>
              <a:rPr lang="en-US" sz="2000" b="1" dirty="0" err="1"/>
              <a:t>string.h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/>
              <a:t>int main()                               sent[0]       sent[1]     sent[2]      sent[3]    sent[4]</a:t>
            </a:r>
          </a:p>
          <a:p>
            <a:pPr marL="0" indent="0">
              <a:buNone/>
            </a:pPr>
            <a:r>
              <a:rPr lang="en-US" sz="2000" b="1" dirty="0"/>
              <a:t>{                                                                    Enter sentence</a:t>
            </a:r>
          </a:p>
          <a:p>
            <a:pPr marL="0" indent="0">
              <a:buNone/>
            </a:pPr>
            <a:r>
              <a:rPr lang="en-US" sz="2000" b="1" dirty="0"/>
              <a:t>                                                                          Delhi</a:t>
            </a:r>
          </a:p>
          <a:p>
            <a:pPr marL="0" indent="0">
              <a:buNone/>
            </a:pPr>
            <a:r>
              <a:rPr lang="en-US" sz="2000" b="1" dirty="0"/>
              <a:t>char sent[100];                                        5 (length of string sent)</a:t>
            </a:r>
          </a:p>
          <a:p>
            <a:pPr marL="0" indent="0">
              <a:buNone/>
            </a:pPr>
            <a:r>
              <a:rPr lang="en-US" sz="2000" b="1" dirty="0"/>
              <a:t>int </a:t>
            </a:r>
            <a:r>
              <a:rPr lang="en-US" sz="2000" b="1" dirty="0" err="1"/>
              <a:t>len</a:t>
            </a:r>
            <a:r>
              <a:rPr lang="en-US" sz="2000" b="1" dirty="0"/>
              <a:t>;                                                          I</a:t>
            </a:r>
          </a:p>
          <a:p>
            <a:pPr marL="0" indent="0">
              <a:buNone/>
            </a:pPr>
            <a:r>
              <a:rPr lang="en-US" sz="2000" b="1" dirty="0" err="1"/>
              <a:t>printf</a:t>
            </a:r>
            <a:r>
              <a:rPr lang="en-US" sz="2000" b="1" dirty="0"/>
              <a:t>("enter sentence \n“);                    D</a:t>
            </a:r>
          </a:p>
          <a:p>
            <a:pPr marL="0" indent="0">
              <a:buNone/>
            </a:pPr>
            <a:r>
              <a:rPr lang="en-US" sz="2000" b="1" dirty="0"/>
              <a:t>gets(sent);</a:t>
            </a:r>
          </a:p>
          <a:p>
            <a:pPr marL="0" indent="0">
              <a:buNone/>
            </a:pPr>
            <a:r>
              <a:rPr lang="en-US" sz="2000" b="1" dirty="0" err="1"/>
              <a:t>len</a:t>
            </a:r>
            <a:r>
              <a:rPr lang="en-US" sz="2000" b="1" dirty="0"/>
              <a:t>=</a:t>
            </a:r>
            <a:r>
              <a:rPr lang="en-US" sz="2000" b="1" dirty="0" err="1"/>
              <a:t>strlen</a:t>
            </a:r>
            <a:r>
              <a:rPr lang="en-US" sz="2000" b="1" dirty="0"/>
              <a:t>(sent);</a:t>
            </a:r>
          </a:p>
          <a:p>
            <a:pPr marL="0" indent="0">
              <a:buNone/>
            </a:pPr>
            <a:r>
              <a:rPr lang="en-US" sz="2000" b="1" dirty="0"/>
              <a:t>printf(“%d\n”,</a:t>
            </a:r>
            <a:r>
              <a:rPr lang="en-US" sz="2000" b="1" dirty="0" err="1"/>
              <a:t>len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printf(“%c\</a:t>
            </a:r>
            <a:r>
              <a:rPr lang="en-US" sz="2000" b="1" dirty="0" err="1"/>
              <a:t>n”,sent</a:t>
            </a:r>
            <a:r>
              <a:rPr lang="en-US" sz="2000" b="1" dirty="0"/>
              <a:t>[len-1]);</a:t>
            </a:r>
          </a:p>
          <a:p>
            <a:pPr marL="0" indent="0">
              <a:buNone/>
            </a:pPr>
            <a:r>
              <a:rPr lang="en-US" sz="2000" b="1" dirty="0"/>
              <a:t>printf(“%c\</a:t>
            </a:r>
            <a:r>
              <a:rPr lang="en-US" sz="2000" b="1" dirty="0" err="1"/>
              <a:t>n”,sent</a:t>
            </a:r>
            <a:r>
              <a:rPr lang="en-US" sz="2000" b="1" dirty="0"/>
              <a:t>[0]); 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41434"/>
              </p:ext>
            </p:extLst>
          </p:nvPr>
        </p:nvGraphicFramePr>
        <p:xfrm>
          <a:off x="3505200" y="1340768"/>
          <a:ext cx="5184575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915">
                  <a:extLst>
                    <a:ext uri="{9D8B030D-6E8A-4147-A177-3AD203B41FA5}">
                      <a16:colId xmlns:a16="http://schemas.microsoft.com/office/drawing/2014/main" val="1389425771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735068978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701108484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1289445071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49371469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03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94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 encrypt and decrypt a string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143565"/>
            <a:ext cx="8623870" cy="5033400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#include&lt;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string.h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int MAX = 100;                              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sent[MAX];                                      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len,I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                           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("enter sentence \n“);                   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gets(sent);</a:t>
            </a:r>
          </a:p>
          <a:p>
            <a:pPr marL="0" indent="0">
              <a:lnSpc>
                <a:spcPct val="160000"/>
              </a:lnSpc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]!=‘\0’;i++)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]=sent[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]+1;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 the encrypted string is \n”);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puts(sent);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]!=‘\0’;i++)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]=sent[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]-1;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 the decrypted string is \n”);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puts(sent);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lnSpc>
                <a:spcPct val="160000"/>
              </a:lnSpc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80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096" y="193161"/>
            <a:ext cx="8245807" cy="628310"/>
          </a:xfrm>
        </p:spPr>
        <p:txBody>
          <a:bodyPr>
            <a:normAutofit/>
          </a:bodyPr>
          <a:lstStyle/>
          <a:p>
            <a:r>
              <a:rPr lang="en-US" kern="0" dirty="0"/>
              <a:t>Library function: </a:t>
            </a:r>
            <a:r>
              <a:rPr lang="en-US" b="1" kern="0" dirty="0" err="1">
                <a:latin typeface="Tempus Sans ITC" pitchFamily="82" charset="0"/>
              </a:rPr>
              <a:t>strcpy</a:t>
            </a:r>
            <a:r>
              <a:rPr lang="en-US" b="1" kern="0" dirty="0">
                <a:latin typeface="Tempus Sans ITC" pitchFamily="82" charset="0"/>
              </a:rPr>
              <a:t>()</a:t>
            </a:r>
            <a:endParaRPr lang="en-US" dirty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821472"/>
            <a:ext cx="7696200" cy="5519004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/>
              <a:t>Copying a String the EASY WAY using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/>
              <a:t>		</a:t>
            </a:r>
            <a:r>
              <a:rPr lang="en-US" sz="2800" b="1" dirty="0" err="1">
                <a:solidFill>
                  <a:srgbClr val="FF0000"/>
                </a:solidFill>
                <a:latin typeface="Tempus Sans ITC" pitchFamily="82" charset="0"/>
              </a:rPr>
              <a:t>strcpy</a:t>
            </a:r>
            <a:r>
              <a:rPr lang="en-US" sz="2800" b="1" dirty="0">
                <a:solidFill>
                  <a:srgbClr val="FF0000"/>
                </a:solidFill>
                <a:latin typeface="Tempus Sans ITC" pitchFamily="82" charset="0"/>
              </a:rPr>
              <a:t>(destination, source)</a:t>
            </a:r>
            <a:r>
              <a:rPr lang="en-US" sz="2800" dirty="0">
                <a:solidFill>
                  <a:srgbClr val="FF0000"/>
                </a:solidFill>
                <a:latin typeface="Tempus Sans ITC" pitchFamily="82" charset="0"/>
              </a:rPr>
              <a:t> </a:t>
            </a:r>
            <a:endParaRPr lang="en-US" sz="2400" dirty="0">
              <a:solidFill>
                <a:srgbClr val="FF0000"/>
              </a:solidFill>
              <a:latin typeface="Tempus Sans ITC" pitchFamily="82" charset="0"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strcpy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function works almost like a string assignment operator and assigns the contents of source to destination.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destination may be a character array variable or a string constant.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e.g.,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strcpy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(city, ”DELHI”);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assign the string “DELHI” to the string variable city.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Similarly, the statement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strcpy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(city1, city2);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will assign the contents of the string variable city2 to the string variable city1. 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The size of the array city1 should be large enough to receive the contents of city2.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4BE93-7A58-45D5-BF96-4BAECFFAB032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7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58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5112"/>
            <a:ext cx="7162801" cy="685800"/>
          </a:xfrm>
        </p:spPr>
        <p:txBody>
          <a:bodyPr>
            <a:normAutofit/>
          </a:bodyPr>
          <a:lstStyle/>
          <a:p>
            <a:r>
              <a:rPr lang="en-US" kern="0" dirty="0" err="1"/>
              <a:t>strcpy</a:t>
            </a:r>
            <a:r>
              <a:rPr lang="en-US" kern="0" dirty="0"/>
              <a:t>(): Example</a:t>
            </a:r>
            <a:endParaRPr lang="en-US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838200"/>
            <a:ext cx="7859216" cy="5287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 main()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char str1[ ] = “Tiger, tiger, burning bright\n”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	 “In the forests of the night”;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int MAX = 80; //size of str2 buffer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char str2[MAX]; //empty string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strcpy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(str2, str1); //copy str1 to str2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(“%s”,str2);//display str2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}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9701-C803-4FF7-A34D-1D4F916C9D48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8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8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Library function: </a:t>
            </a:r>
            <a:r>
              <a:rPr lang="en-US" b="1" kern="0" dirty="0" err="1">
                <a:latin typeface="Tempus Sans ITC" pitchFamily="82" charset="0"/>
              </a:rPr>
              <a:t>strcmp</a:t>
            </a:r>
            <a:r>
              <a:rPr lang="en-US" b="1" kern="0" dirty="0">
                <a:latin typeface="Tempus Sans ITC" pitchFamily="82" charset="0"/>
              </a:rPr>
              <a:t>()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5ABE-D94E-4A6A-9660-98F4E9F6D7BB}" type="datetime1">
              <a:rPr lang="en-US" smtClean="0">
                <a:solidFill>
                  <a:srgbClr val="002060"/>
                </a:solidFill>
              </a:rPr>
              <a:t>11/21/2023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9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827584" y="1180313"/>
            <a:ext cx="82002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strcmp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function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compares two strings identified by   the arguments and has a value 0 if they are equal.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they are not, it has the numeric difference between the first non matching characters in the strings.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strcmp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(string1, string2);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string1 and string2 may be string variables or string constants.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e.g.,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strcmp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(“their”, ”there”);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return a value of –9 which is the numeric difference between ASCII “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and ASCII “r”. That is, “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minus “r” with respect to ASCII code is –9.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value is negative, string1 is alphabetically above string2.</a:t>
            </a:r>
          </a:p>
        </p:txBody>
      </p:sp>
    </p:spTree>
    <p:extLst>
      <p:ext uri="{BB962C8B-B14F-4D97-AF65-F5344CB8AC3E}">
        <p14:creationId xmlns:p14="http://schemas.microsoft.com/office/powerpoint/2010/main" val="32385849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se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" id="{44EDC91F-B373-4350-9E84-BD946E457F29}" vid="{48586631-E945-41AB-ACBF-618D52C39952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0CE659-BCE0-4B9B-B5D4-E49D368DF7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600248-44A4-4044-97C3-61C64236FE2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A767D3-C8DA-4E2C-8615-AB62961652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cse-1</Template>
  <TotalTime>4665</TotalTime>
  <Words>2260</Words>
  <Application>Microsoft Office PowerPoint</Application>
  <PresentationFormat>On-screen Show (4:3)</PresentationFormat>
  <Paragraphs>327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Gill Sans MT</vt:lpstr>
      <vt:lpstr>Palatino</vt:lpstr>
      <vt:lpstr>Tempus Sans ITC</vt:lpstr>
      <vt:lpstr>Verdana</vt:lpstr>
      <vt:lpstr>Wingdings</vt:lpstr>
      <vt:lpstr>cse-1</vt:lpstr>
      <vt:lpstr>1_Office Theme</vt:lpstr>
      <vt:lpstr>temp</vt:lpstr>
      <vt:lpstr>PROGRAM OUTCOMES MAPPING WITH CO4</vt:lpstr>
      <vt:lpstr>Library functions: String Handling functions (built-in)</vt:lpstr>
      <vt:lpstr>Library function: strlen()</vt:lpstr>
      <vt:lpstr>Copies a string using a for loop </vt:lpstr>
      <vt:lpstr>Extracting a character from a string</vt:lpstr>
      <vt:lpstr>To encrypt and decrypt a string </vt:lpstr>
      <vt:lpstr>Library function: strcpy()</vt:lpstr>
      <vt:lpstr>strcpy(): Example</vt:lpstr>
      <vt:lpstr>Library function: strcmp()</vt:lpstr>
      <vt:lpstr>Library function: strcat()</vt:lpstr>
      <vt:lpstr>Concatenation of 2 strings</vt:lpstr>
      <vt:lpstr>Check whether a string is Palindrome or not</vt:lpstr>
      <vt:lpstr>Reversing a string</vt:lpstr>
      <vt:lpstr>Change all lower case letters into uppercase in a sentence</vt:lpstr>
      <vt:lpstr>Strings Bubble Sort</vt:lpstr>
      <vt:lpstr>Finding Substring in Main String</vt:lpstr>
      <vt:lpstr>Finding Substring in Main String</vt:lpstr>
      <vt:lpstr>Finding Substring in Main String</vt:lpstr>
      <vt:lpstr>Tutorials on Simple Operations on String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L16</dc:title>
  <dc:creator>RAJ</dc:creator>
  <cp:lastModifiedBy>Dr. Gautam Kumar [MU - Jaipur]</cp:lastModifiedBy>
  <cp:revision>277</cp:revision>
  <dcterms:created xsi:type="dcterms:W3CDTF">2008-09-04T13:30:45Z</dcterms:created>
  <dcterms:modified xsi:type="dcterms:W3CDTF">2023-11-21T06:50:59Z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